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8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838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74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099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53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869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222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80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485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18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66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0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90D0F-80BF-4B6C-9330-45B4D53DFE6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F0B38-E609-46C5-8CA9-72A3067E6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730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10" Type="http://schemas.openxmlformats.org/officeDocument/2006/relationships/image" Target="../media/image37.png"/><Relationship Id="rId4" Type="http://schemas.openxmlformats.org/officeDocument/2006/relationships/image" Target="../media/image34.png"/><Relationship Id="rId9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13" Type="http://schemas.openxmlformats.org/officeDocument/2006/relationships/image" Target="../media/image18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12" Type="http://schemas.openxmlformats.org/officeDocument/2006/relationships/image" Target="../media/image17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11" Type="http://schemas.openxmlformats.org/officeDocument/2006/relationships/image" Target="../media/image16.JPG"/><Relationship Id="rId5" Type="http://schemas.openxmlformats.org/officeDocument/2006/relationships/image" Target="../media/image10.JPG"/><Relationship Id="rId10" Type="http://schemas.openxmlformats.org/officeDocument/2006/relationships/image" Target="../media/image15.JPG"/><Relationship Id="rId4" Type="http://schemas.openxmlformats.org/officeDocument/2006/relationships/image" Target="../media/image9.JPG"/><Relationship Id="rId9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openxmlformats.org/officeDocument/2006/relationships/image" Target="../media/image20.JPG"/><Relationship Id="rId7" Type="http://schemas.openxmlformats.org/officeDocument/2006/relationships/image" Target="../media/image24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G"/><Relationship Id="rId11" Type="http://schemas.openxmlformats.org/officeDocument/2006/relationships/image" Target="../media/image28.JPG"/><Relationship Id="rId5" Type="http://schemas.openxmlformats.org/officeDocument/2006/relationships/image" Target="../media/image22.JPG"/><Relationship Id="rId10" Type="http://schemas.openxmlformats.org/officeDocument/2006/relationships/image" Target="../media/image27.JPG"/><Relationship Id="rId4" Type="http://schemas.openxmlformats.org/officeDocument/2006/relationships/image" Target="../media/image21.JPG"/><Relationship Id="rId9" Type="http://schemas.openxmlformats.org/officeDocument/2006/relationships/image" Target="../media/image2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Applying Machine Learning to Image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Science Detroit</a:t>
            </a:r>
          </a:p>
          <a:p>
            <a:r>
              <a:rPr lang="en-US" dirty="0"/>
              <a:t>Jonathon Smereka</a:t>
            </a:r>
          </a:p>
          <a:p>
            <a:r>
              <a:rPr lang="en-US" dirty="0"/>
              <a:t>3/30/2017</a:t>
            </a:r>
          </a:p>
        </p:txBody>
      </p:sp>
    </p:spTree>
    <p:extLst>
      <p:ext uri="{BB962C8B-B14F-4D97-AF65-F5344CB8AC3E}">
        <p14:creationId xmlns:p14="http://schemas.microsoft.com/office/powerpoint/2010/main" val="2082273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HOG Contrast Normalization</a:t>
            </a:r>
          </a:p>
        </p:txBody>
      </p:sp>
      <p:pic>
        <p:nvPicPr>
          <p:cNvPr id="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1" y="5866301"/>
            <a:ext cx="2695575" cy="20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126" y="5866300"/>
            <a:ext cx="27813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1" y="6248401"/>
            <a:ext cx="2847975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127" y="6248401"/>
            <a:ext cx="4867275" cy="18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1828801" y="1647886"/>
            <a:ext cx="3581399" cy="3514130"/>
            <a:chOff x="393742" y="1219200"/>
            <a:chExt cx="3581399" cy="3514130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9102" y="1219200"/>
              <a:ext cx="2146852" cy="2743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393742" y="3810000"/>
                  <a:ext cx="3581399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3</m:t>
                      </m:r>
                      <m:r>
                        <a:rPr lang="en-US" i="1">
                          <a:latin typeface="Cambria Math"/>
                          <a:ea typeface="Cambria Math"/>
                        </a:rPr>
                        <m:t>×3</m:t>
                      </m:r>
                    </m:oMath>
                  </a14:m>
                  <a:r>
                    <a:rPr lang="en-US" dirty="0"/>
                    <a:t> cell with </a:t>
                  </a:r>
                  <a14:m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6</m:t>
                      </m:r>
                      <m:r>
                        <a:rPr lang="en-US" i="1">
                          <a:latin typeface="Cambria Math"/>
                          <a:ea typeface="Cambria Math"/>
                        </a:rPr>
                        <m:t>×6</m:t>
                      </m:r>
                    </m:oMath>
                  </a14:m>
                  <a:r>
                    <a:rPr lang="en-US" dirty="0"/>
                    <a:t> pixels per cell works well, though depends on the size of the object being detected</a:t>
                  </a:r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3742" y="3810000"/>
                  <a:ext cx="3581399" cy="923330"/>
                </a:xfrm>
                <a:prstGeom prst="rect">
                  <a:avLst/>
                </a:prstGeom>
                <a:blipFill rotWithShape="1">
                  <a:blip r:embed="rId8"/>
                  <a:stretch>
                    <a:fillRect l="-1363" t="-3311" b="-993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" name="TextBox 10"/>
          <p:cNvSpPr txBox="1"/>
          <p:nvPr/>
        </p:nvSpPr>
        <p:spPr>
          <a:xfrm>
            <a:off x="2795897" y="5433814"/>
            <a:ext cx="541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Normalization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930858" y="1647887"/>
            <a:ext cx="4495800" cy="3791129"/>
            <a:chOff x="4495800" y="1219200"/>
            <a:chExt cx="4495800" cy="37911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4648200" y="3810000"/>
                  <a:ext cx="3886200" cy="12003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Good parameters are </a:t>
                  </a:r>
                  <a14:m>
                    <m:oMath xmlns:m="http://schemas.openxmlformats.org/officeDocument/2006/math">
                      <m:r>
                        <a:rPr lang="en-US" i="1" dirty="0">
                          <a:latin typeface="Cambria Math"/>
                        </a:rPr>
                        <m:t>4</m:t>
                      </m:r>
                    </m:oMath>
                  </a14:m>
                  <a:r>
                    <a:rPr lang="en-US" dirty="0"/>
                    <a:t> angular bins (adding more worsens results) with </a:t>
                  </a:r>
                  <a14:m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2</m:t>
                      </m:r>
                    </m:oMath>
                  </a14:m>
                  <a:r>
                    <a:rPr lang="en-US" dirty="0"/>
                    <a:t> radial bins (more is unnecessary), and a center bin has a radius of </a:t>
                  </a:r>
                  <a14:m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4</m:t>
                      </m:r>
                    </m:oMath>
                  </a14:m>
                  <a:r>
                    <a:rPr lang="en-US" dirty="0"/>
                    <a:t> pixels</a:t>
                  </a:r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48200" y="3810000"/>
                  <a:ext cx="3886200" cy="1200329"/>
                </a:xfrm>
                <a:prstGeom prst="rect">
                  <a:avLst/>
                </a:prstGeom>
                <a:blipFill rotWithShape="1">
                  <a:blip r:embed="rId9"/>
                  <a:stretch>
                    <a:fillRect l="-1413" t="-2538" r="-1727" b="-710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4" name="Group 13"/>
            <p:cNvGrpSpPr/>
            <p:nvPr/>
          </p:nvGrpSpPr>
          <p:grpSpPr>
            <a:xfrm>
              <a:off x="4495800" y="1219200"/>
              <a:ext cx="4495800" cy="2579132"/>
              <a:chOff x="4495800" y="1219200"/>
              <a:chExt cx="4495800" cy="2579132"/>
            </a:xfrm>
          </p:grpSpPr>
          <p:pic>
            <p:nvPicPr>
              <p:cNvPr id="15" name="Picture 5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95800" y="1219200"/>
                <a:ext cx="3619320" cy="24644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16" name="Group 15"/>
              <p:cNvGrpSpPr/>
              <p:nvPr/>
            </p:nvGrpSpPr>
            <p:grpSpPr>
              <a:xfrm>
                <a:off x="7467600" y="2933700"/>
                <a:ext cx="1524000" cy="864632"/>
                <a:chOff x="7467600" y="2933700"/>
                <a:chExt cx="1524000" cy="864632"/>
              </a:xfrm>
            </p:grpSpPr>
            <p:sp>
              <p:nvSpPr>
                <p:cNvPr id="22" name="TextBox 21"/>
                <p:cNvSpPr txBox="1"/>
                <p:nvPr/>
              </p:nvSpPr>
              <p:spPr>
                <a:xfrm>
                  <a:off x="7772400" y="3429000"/>
                  <a:ext cx="1219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Radial bins</a:t>
                  </a:r>
                </a:p>
              </p:txBody>
            </p:sp>
            <p:cxnSp>
              <p:nvCxnSpPr>
                <p:cNvPr id="23" name="Straight Arrow Connector 22"/>
                <p:cNvCxnSpPr>
                  <a:stCxn id="22" idx="0"/>
                </p:cNvCxnSpPr>
                <p:nvPr/>
              </p:nvCxnSpPr>
              <p:spPr>
                <a:xfrm flipH="1" flipV="1">
                  <a:off x="7467600" y="2933700"/>
                  <a:ext cx="914400" cy="495300"/>
                </a:xfrm>
                <a:prstGeom prst="straightConnector1">
                  <a:avLst/>
                </a:prstGeom>
                <a:ln w="34925">
                  <a:solidFill>
                    <a:srgbClr val="92D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Arrow Connector 23"/>
                <p:cNvCxnSpPr>
                  <a:stCxn id="22" idx="0"/>
                </p:cNvCxnSpPr>
                <p:nvPr/>
              </p:nvCxnSpPr>
              <p:spPr>
                <a:xfrm flipH="1" flipV="1">
                  <a:off x="7696200" y="3276600"/>
                  <a:ext cx="685800" cy="152400"/>
                </a:xfrm>
                <a:prstGeom prst="straightConnector1">
                  <a:avLst/>
                </a:prstGeom>
                <a:ln w="34925">
                  <a:solidFill>
                    <a:srgbClr val="92D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/>
              <p:cNvGrpSpPr/>
              <p:nvPr/>
            </p:nvGrpSpPr>
            <p:grpSpPr>
              <a:xfrm>
                <a:off x="7086600" y="1612973"/>
                <a:ext cx="1600200" cy="1358827"/>
                <a:chOff x="7086600" y="1612973"/>
                <a:chExt cx="1600200" cy="1358827"/>
              </a:xfrm>
            </p:grpSpPr>
            <p:sp>
              <p:nvSpPr>
                <p:cNvPr id="18" name="TextBox 17"/>
                <p:cNvSpPr txBox="1"/>
                <p:nvPr/>
              </p:nvSpPr>
              <p:spPr>
                <a:xfrm>
                  <a:off x="7315200" y="1612973"/>
                  <a:ext cx="13716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Angular bins</a:t>
                  </a:r>
                </a:p>
              </p:txBody>
            </p:sp>
            <p:cxnSp>
              <p:nvCxnSpPr>
                <p:cNvPr id="19" name="Straight Arrow Connector 18"/>
                <p:cNvCxnSpPr>
                  <a:stCxn id="18" idx="2"/>
                </p:cNvCxnSpPr>
                <p:nvPr/>
              </p:nvCxnSpPr>
              <p:spPr>
                <a:xfrm flipH="1">
                  <a:off x="7772400" y="1982305"/>
                  <a:ext cx="228600" cy="469113"/>
                </a:xfrm>
                <a:prstGeom prst="straightConnector1">
                  <a:avLst/>
                </a:prstGeom>
                <a:ln w="34925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Arrow Connector 19"/>
                <p:cNvCxnSpPr>
                  <a:stCxn id="18" idx="2"/>
                </p:cNvCxnSpPr>
                <p:nvPr/>
              </p:nvCxnSpPr>
              <p:spPr>
                <a:xfrm flipH="1">
                  <a:off x="7086600" y="1982305"/>
                  <a:ext cx="914400" cy="303695"/>
                </a:xfrm>
                <a:prstGeom prst="straightConnector1">
                  <a:avLst/>
                </a:prstGeom>
                <a:ln w="34925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Arrow Connector 20"/>
                <p:cNvCxnSpPr/>
                <p:nvPr/>
              </p:nvCxnSpPr>
              <p:spPr>
                <a:xfrm flipH="1">
                  <a:off x="7886700" y="1982305"/>
                  <a:ext cx="114300" cy="989495"/>
                </a:xfrm>
                <a:prstGeom prst="straightConnector1">
                  <a:avLst/>
                </a:prstGeom>
                <a:ln w="34925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187389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HOG Example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807204" y="1658302"/>
            <a:ext cx="8620125" cy="4866128"/>
            <a:chOff x="283203" y="1752600"/>
            <a:chExt cx="8620125" cy="4866128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203" y="1752600"/>
              <a:ext cx="8620125" cy="421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381000" y="5972175"/>
              <a:ext cx="1981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Image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514600" y="5972175"/>
              <a:ext cx="1981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R-HOG descriptor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48200" y="5972397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Positive SVM weights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58000" y="5972397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Negative SVM weights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3264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r>
              <a:rPr lang="en-US" dirty="0"/>
              <a:t>: Spatial Color Moments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86841"/>
            <a:ext cx="5123447" cy="3409211"/>
          </a:xfrm>
          <a:ln w="57150">
            <a:solidFill>
              <a:schemeClr val="tx1"/>
            </a:solidFill>
          </a:ln>
        </p:spPr>
      </p:pic>
      <p:grpSp>
        <p:nvGrpSpPr>
          <p:cNvPr id="43" name="Group 42"/>
          <p:cNvGrpSpPr/>
          <p:nvPr/>
        </p:nvGrpSpPr>
        <p:grpSpPr>
          <a:xfrm>
            <a:off x="827998" y="2086841"/>
            <a:ext cx="5169915" cy="3409211"/>
            <a:chOff x="827998" y="2086841"/>
            <a:chExt cx="5169915" cy="3409211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838200" y="2556969"/>
              <a:ext cx="5141581" cy="0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833667" y="3043834"/>
              <a:ext cx="5141581" cy="0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849532" y="3524663"/>
              <a:ext cx="5141581" cy="0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56332" y="4009528"/>
              <a:ext cx="5141581" cy="0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849532" y="4504673"/>
              <a:ext cx="5141581" cy="0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827998" y="5000723"/>
              <a:ext cx="5141581" cy="0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1395984" y="2086841"/>
              <a:ext cx="0" cy="3409211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956816" y="2086841"/>
              <a:ext cx="0" cy="3409211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2529840" y="2086841"/>
              <a:ext cx="0" cy="3409211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3102864" y="2086841"/>
              <a:ext cx="0" cy="3409211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3675888" y="2086841"/>
              <a:ext cx="0" cy="3409211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4267200" y="2086841"/>
              <a:ext cx="0" cy="3409211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4835652" y="2086841"/>
              <a:ext cx="0" cy="3409211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414772" y="2086841"/>
              <a:ext cx="0" cy="3409211"/>
            </a:xfrm>
            <a:prstGeom prst="line">
              <a:avLst/>
            </a:prstGeom>
            <a:ln w="50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4" name="TextBox 43"/>
          <p:cNvSpPr txBox="1"/>
          <p:nvPr/>
        </p:nvSpPr>
        <p:spPr>
          <a:xfrm>
            <a:off x="6521700" y="2267952"/>
            <a:ext cx="47091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Divide into blocks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Compute mean and variance of the pixel values within each block for each color channel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Concatenate all mean and variance values into a vector</a:t>
            </a:r>
          </a:p>
        </p:txBody>
      </p:sp>
    </p:spTree>
    <p:extLst>
      <p:ext uri="{BB962C8B-B14F-4D97-AF65-F5344CB8AC3E}">
        <p14:creationId xmlns:p14="http://schemas.microsoft.com/office/powerpoint/2010/main" val="2716476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Overview: Normalized Spatial Color Moments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Normalize the spatial color moment features to the same scale:</a:t>
                </a:r>
              </a:p>
              <a:p>
                <a:endParaRPr lang="en-US" sz="1000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endParaRPr lang="en-US" sz="8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feature component of a feature vector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the range of values for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th</a:t>
                </a:r>
                <a:r>
                  <a:rPr lang="en-US" dirty="0"/>
                  <a:t> feature component over the training samples</a:t>
                </a:r>
              </a:p>
              <a:p>
                <a:endParaRPr lang="en-US" dirty="0"/>
              </a:p>
              <a:p>
                <a:r>
                  <a:rPr lang="en-US" dirty="0"/>
                  <a:t>All values are computed using L, U, V color space 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 r="-2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477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Overview: Principal Component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Multivariate statistical procedure explaining covariance structure of a set of variables via small number of their linear combinations.</a:t>
            </a:r>
          </a:p>
          <a:p>
            <a:r>
              <a:rPr lang="en-US" dirty="0"/>
              <a:t>Determine axis with greatest variation for a given data set.</a:t>
            </a:r>
          </a:p>
          <a:p>
            <a:r>
              <a:rPr lang="en-US" dirty="0"/>
              <a:t>Final coordinate system best represents the variance.</a:t>
            </a:r>
          </a:p>
          <a:p>
            <a:endParaRPr lang="en-US" dirty="0"/>
          </a:p>
        </p:txBody>
      </p:sp>
      <p:pic>
        <p:nvPicPr>
          <p:cNvPr id="4" name="Picture 9" descr="fig1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7777" y="4001868"/>
            <a:ext cx="2743200" cy="2620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fig2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177" y="4001868"/>
            <a:ext cx="2743200" cy="262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7804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Algebra – Principal components are particular linear combinations of original variables, forming projection that best represents the data with low MSE</a:t>
            </a:r>
          </a:p>
          <a:p>
            <a:endParaRPr lang="en-US" dirty="0"/>
          </a:p>
          <a:p>
            <a:r>
              <a:rPr lang="en-US" dirty="0"/>
              <a:t>Geometry – Linear combinations represent new coordinate system (via translations and rotations). New axes can determine directions of max variability of data set.</a:t>
            </a:r>
          </a:p>
          <a:p>
            <a:endParaRPr lang="en-US" dirty="0"/>
          </a:p>
          <a:p>
            <a:r>
              <a:rPr lang="en-US" dirty="0"/>
              <a:t>Computational – Principal components found by calculating eigenvectors and eigenvalues of data covariance matrix. Eigenvector with largest eigenvalue reveals the direction of greatest variation.</a:t>
            </a:r>
          </a:p>
        </p:txBody>
      </p:sp>
    </p:spTree>
    <p:extLst>
      <p:ext uri="{BB962C8B-B14F-4D97-AF65-F5344CB8AC3E}">
        <p14:creationId xmlns:p14="http://schemas.microsoft.com/office/powerpoint/2010/main" val="1233909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Formulate the mean adjusted data matrix.</a:t>
                </a:r>
              </a:p>
              <a:p>
                <a:pPr marL="0" indent="0">
                  <a:buNone/>
                </a:pPr>
                <a:endParaRPr lang="en-US" sz="1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/>
                        </a:rPr>
                        <m:t>𝑼</m:t>
                      </m:r>
                      <m:r>
                        <a:rPr lang="en-US" b="1" i="1">
                          <a:latin typeface="Cambria Math"/>
                        </a:rPr>
                        <m:t> =  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𝟏</m:t>
                                    </m:r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,</m:t>
                                    </m:r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US" b="1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>
                                        <a:latin typeface="Cambria Math"/>
                                        <a:ea typeface="Cambria Math"/>
                                      </a:rPr>
                                      <m:t>𝝁</m:t>
                                    </m:r>
                                  </m:e>
                                  <m:sub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𝟏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b="1" i="1">
                                    <a:latin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𝟏</m:t>
                                    </m:r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,</m:t>
                                    </m:r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𝑴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US" b="1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>
                                        <a:latin typeface="Cambria Math"/>
                                        <a:ea typeface="Cambria Math"/>
                                      </a:rPr>
                                      <m:t>𝝁</m:t>
                                    </m:r>
                                  </m:e>
                                  <m:sub>
                                    <m:r>
                                      <a:rPr lang="en-US" b="1" i="1">
                                        <a:latin typeface="Cambria Math"/>
                                        <a:ea typeface="Cambria Math"/>
                                      </a:rPr>
                                      <m:t>𝑴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1" i="1">
                                    <a:latin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b="1" i="1">
                                    <a:latin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en-US" b="1" i="1">
                                    <a:latin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𝑵</m:t>
                                    </m:r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,</m:t>
                                    </m:r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US" b="1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>
                                        <a:latin typeface="Cambria Math"/>
                                        <a:ea typeface="Cambria Math"/>
                                      </a:rPr>
                                      <m:t>𝝁</m:t>
                                    </m:r>
                                  </m:e>
                                  <m:sub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𝟏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b="1" i="1">
                                    <a:latin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𝑵</m:t>
                                    </m:r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,</m:t>
                                    </m:r>
                                    <m:r>
                                      <a:rPr lang="en-US" b="1" i="1">
                                        <a:latin typeface="Cambria Math"/>
                                      </a:rPr>
                                      <m:t>𝑴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US" b="1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>
                                        <a:latin typeface="Cambria Math"/>
                                        <a:ea typeface="Cambria Math"/>
                                      </a:rPr>
                                      <m:t>𝝁</m:t>
                                    </m:r>
                                  </m:e>
                                  <m:sub>
                                    <m:r>
                                      <a:rPr lang="en-US" b="1" i="1">
                                        <a:latin typeface="Cambria Math"/>
                                        <a:ea typeface="Cambria Math"/>
                                      </a:rPr>
                                      <m:t>𝑴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b="1" dirty="0"/>
              </a:p>
              <a:p>
                <a:pPr marL="0" indent="0">
                  <a:buNone/>
                </a:pPr>
                <a:endParaRPr lang="en-US" sz="1400" b="1" dirty="0"/>
              </a:p>
              <a:p>
                <a:r>
                  <a:rPr lang="en-US" dirty="0"/>
                  <a:t>Obtain the Covariance matrix.</a:t>
                </a:r>
              </a:p>
              <a:p>
                <a:pPr marL="0" indent="0">
                  <a:buNone/>
                </a:pPr>
                <a:endParaRPr lang="en-US" sz="1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i="1">
                              <a:latin typeface="Cambria Math"/>
                            </a:rPr>
                            <m:t>= </m:t>
                          </m:r>
                        </m:e>
                      </m:nary>
                      <m:f>
                        <m:fPr>
                          <m:type m:val="lin"/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>
                                  <a:latin typeface="Cambria Math"/>
                                </a:rPr>
                                <m:t>𝑼</m:t>
                              </m:r>
                            </m:e>
                            <m:sup>
                              <m:r>
                                <a:rPr lang="en-US" b="1" i="1">
                                  <a:latin typeface="Cambria Math"/>
                                </a:rPr>
                                <m:t>𝑻</m:t>
                              </m:r>
                            </m:sup>
                          </m:sSup>
                          <m:r>
                            <a:rPr lang="en-US" b="1" i="1">
                              <a:latin typeface="Cambria Math"/>
                            </a:rPr>
                            <m:t>𝑼</m:t>
                          </m:r>
                        </m:num>
                        <m:den>
                          <m:r>
                            <a:rPr lang="en-US" b="1" i="1">
                              <a:latin typeface="Cambria Math"/>
                            </a:rPr>
                            <m:t>(</m:t>
                          </m:r>
                          <m:r>
                            <a:rPr lang="en-US" b="1" i="1">
                              <a:latin typeface="Cambria Math"/>
                            </a:rPr>
                            <m:t>𝑵</m:t>
                          </m:r>
                          <m:r>
                            <a:rPr lang="en-US" b="1" i="1">
                              <a:latin typeface="Cambria Math"/>
                            </a:rPr>
                            <m:t>−</m:t>
                          </m:r>
                          <m:r>
                            <a:rPr lang="en-US" b="1" i="1">
                              <a:latin typeface="Cambria Math"/>
                            </a:rPr>
                            <m:t>𝟏</m:t>
                          </m:r>
                          <m:r>
                            <a:rPr lang="en-US" b="1" i="1">
                              <a:latin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b="1" dirty="0"/>
              </a:p>
              <a:p>
                <a:r>
                  <a:rPr lang="en-US" dirty="0"/>
                  <a:t>Compute the projection matrix, each column being a direction of the new axes (an eigenvector).</a:t>
                </a:r>
              </a:p>
              <a:p>
                <a:pPr marL="0" indent="0">
                  <a:buNone/>
                </a:pPr>
                <a:endParaRPr lang="en-US" sz="16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𝚽</m:t>
                    </m:r>
                    <m:r>
                      <a:rPr lang="en-US" i="1">
                        <a:latin typeface="Cambria Math"/>
                      </a:rPr>
                      <m:t>= 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𝛗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𝛗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𝛗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3</m:t>
                            </m:r>
                          </m:sub>
                        </m:sSub>
                        <m:r>
                          <a:rPr lang="en-US" i="1">
                            <a:latin typeface="Cambria Math"/>
                          </a:rPr>
                          <m:t>,…,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𝛗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𝐿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/>
                      </a:rPr>
                      <m:t> </m:t>
                    </m:r>
                    <m:r>
                      <a:rPr lang="en-US" i="1">
                        <a:latin typeface="Cambria Math"/>
                      </a:rPr>
                      <m:t>𝑤h𝑒𝑟𝑒</m:t>
                    </m:r>
                    <m:r>
                      <a:rPr lang="en-US" i="1">
                        <a:latin typeface="Cambria Math"/>
                      </a:rPr>
                      <m:t> </m:t>
                    </m:r>
                    <m:r>
                      <a:rPr lang="en-US" i="1">
                        <a:latin typeface="Cambria Math"/>
                      </a:rPr>
                      <m:t>𝐿</m:t>
                    </m:r>
                    <m:r>
                      <a:rPr lang="en-US" i="1">
                        <a:latin typeface="Cambria Math"/>
                      </a:rPr>
                      <m:t>≤</m:t>
                    </m:r>
                    <m:r>
                      <a:rPr lang="en-US" i="1">
                        <a:latin typeface="Cambria Math"/>
                      </a:rPr>
                      <m:t>𝑀</m:t>
                    </m:r>
                  </m:oMath>
                </a14:m>
                <a:r>
                  <a:rPr lang="en-US" dirty="0"/>
                  <a:t> </a:t>
                </a:r>
                <a:endParaRPr lang="en-US" b="1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96" t="-2801" b="-5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3230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set of </a:t>
            </a:r>
            <a:r>
              <a:rPr lang="en-US" b="1" dirty="0"/>
              <a:t>L</a:t>
            </a:r>
            <a:r>
              <a:rPr lang="en-US" dirty="0"/>
              <a:t> eigenvectors of the covariance corresponds to the </a:t>
            </a:r>
            <a:r>
              <a:rPr lang="en-US" b="1" dirty="0"/>
              <a:t>L</a:t>
            </a:r>
            <a:r>
              <a:rPr lang="en-US" dirty="0"/>
              <a:t> largest eigenvalues that minimizes the MSE of reconstruction over all choices of an orthonormal basis of size </a:t>
            </a:r>
            <a:r>
              <a:rPr lang="en-US" b="1" dirty="0"/>
              <a:t>L.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Much of the variability of data set can be accounted for in a smaller number of </a:t>
            </a:r>
            <a:r>
              <a:rPr lang="en-US" b="1" dirty="0"/>
              <a:t>L</a:t>
            </a:r>
            <a:r>
              <a:rPr lang="en-US" dirty="0"/>
              <a:t> principal components (pcs) as opposed to potentially large </a:t>
            </a:r>
            <a:r>
              <a:rPr lang="en-US" b="1" dirty="0"/>
              <a:t>M</a:t>
            </a:r>
            <a:r>
              <a:rPr lang="en-US" dirty="0"/>
              <a:t> variables.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N </a:t>
            </a:r>
            <a:r>
              <a:rPr lang="en-US" dirty="0"/>
              <a:t>examples of </a:t>
            </a:r>
            <a:r>
              <a:rPr lang="en-US" b="1" dirty="0"/>
              <a:t>M</a:t>
            </a:r>
            <a:r>
              <a:rPr lang="en-US" dirty="0"/>
              <a:t> variables has suddenly been </a:t>
            </a:r>
            <a:r>
              <a:rPr lang="en-US" i="1" dirty="0"/>
              <a:t>reduced</a:t>
            </a:r>
            <a:r>
              <a:rPr lang="en-US" dirty="0"/>
              <a:t> to </a:t>
            </a:r>
            <a:r>
              <a:rPr lang="en-US" b="1" dirty="0"/>
              <a:t>N </a:t>
            </a:r>
            <a:r>
              <a:rPr lang="en-US" dirty="0"/>
              <a:t>examples on </a:t>
            </a:r>
            <a:r>
              <a:rPr lang="en-US" b="1" dirty="0"/>
              <a:t>L</a:t>
            </a:r>
            <a:r>
              <a:rPr lang="en-US" dirty="0"/>
              <a:t> pcs.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196177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862" y="2067035"/>
            <a:ext cx="9160276" cy="4208776"/>
          </a:xfrm>
        </p:spPr>
      </p:pic>
    </p:spTree>
    <p:extLst>
      <p:ext uri="{BB962C8B-B14F-4D97-AF65-F5344CB8AC3E}">
        <p14:creationId xmlns:p14="http://schemas.microsoft.com/office/powerpoint/2010/main" val="697334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Mean Image: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Eigenvectors (also known as eigenfaces):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00" y="1460957"/>
            <a:ext cx="1600200" cy="2262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675" y="4637784"/>
            <a:ext cx="672465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4563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Tonight’s Task: Image Orientation Detection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36637" y="1690688"/>
            <a:ext cx="11312840" cy="3946652"/>
            <a:chOff x="436637" y="1690688"/>
            <a:chExt cx="11312840" cy="394665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6637" y="3068993"/>
              <a:ext cx="3125620" cy="2079834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3340007" y="3034610"/>
              <a:ext cx="3125626" cy="207983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6243383" y="3068993"/>
              <a:ext cx="3125626" cy="2079834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146762" y="3034607"/>
              <a:ext cx="3125608" cy="2079822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" name="Rectangle 3"/>
                <p:cNvSpPr/>
                <p:nvPr/>
              </p:nvSpPr>
              <p:spPr>
                <a:xfrm>
                  <a:off x="1556860" y="1690688"/>
                  <a:ext cx="885174" cy="59593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sup>
                            <m:r>
                              <a:rPr lang="en-US" sz="3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°</m:t>
                            </m:r>
                          </m:sup>
                        </m:sSup>
                      </m:oMath>
                    </m:oMathPara>
                  </a14:m>
                  <a:endParaRPr lang="en-US" sz="3200" dirty="0"/>
                </a:p>
              </p:txBody>
            </p:sp>
          </mc:Choice>
          <mc:Fallback>
            <p:sp>
              <p:nvSpPr>
                <p:cNvPr id="4" name="Rectangle 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6860" y="1690688"/>
                  <a:ext cx="885174" cy="59593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" name="Rectangle 10"/>
                <p:cNvSpPr/>
                <p:nvPr/>
              </p:nvSpPr>
              <p:spPr>
                <a:xfrm>
                  <a:off x="4460233" y="1690688"/>
                  <a:ext cx="885174" cy="59593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 9</m:t>
                            </m:r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sup>
                            <m:r>
                              <a:rPr lang="en-US" sz="3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°</m:t>
                            </m:r>
                          </m:sup>
                        </m:sSup>
                      </m:oMath>
                    </m:oMathPara>
                  </a14:m>
                  <a:endParaRPr lang="en-US" sz="3200" dirty="0"/>
                </a:p>
              </p:txBody>
            </p:sp>
          </mc:Choice>
          <mc:Fallback>
            <p:sp>
              <p:nvSpPr>
                <p:cNvPr id="11" name="Rectangle 10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60233" y="1690688"/>
                  <a:ext cx="885174" cy="5959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" name="Rectangle 11"/>
                <p:cNvSpPr/>
                <p:nvPr/>
              </p:nvSpPr>
              <p:spPr>
                <a:xfrm>
                  <a:off x="7363609" y="1690688"/>
                  <a:ext cx="885174" cy="59593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 18</m:t>
                            </m:r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sup>
                            <m:r>
                              <a:rPr lang="en-US" sz="3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°</m:t>
                            </m:r>
                          </m:sup>
                        </m:sSup>
                      </m:oMath>
                    </m:oMathPara>
                  </a14:m>
                  <a:endParaRPr lang="en-US" sz="3200" dirty="0"/>
                </a:p>
              </p:txBody>
            </p:sp>
          </mc:Choice>
          <mc:Fallback>
            <p:sp>
              <p:nvSpPr>
                <p:cNvPr id="12" name="Rectangle 1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63609" y="1690688"/>
                  <a:ext cx="885174" cy="595932"/>
                </a:xfrm>
                <a:prstGeom prst="rect">
                  <a:avLst/>
                </a:prstGeom>
                <a:blipFill>
                  <a:blip r:embed="rId5"/>
                  <a:stretch>
                    <a:fillRect r="-896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3" name="Rectangle 12"/>
                <p:cNvSpPr/>
                <p:nvPr/>
              </p:nvSpPr>
              <p:spPr>
                <a:xfrm>
                  <a:off x="10266985" y="1690688"/>
                  <a:ext cx="885174" cy="59593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 27</m:t>
                            </m:r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sup>
                            <m:r>
                              <a:rPr lang="en-US" sz="3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°</m:t>
                            </m:r>
                          </m:sup>
                        </m:sSup>
                      </m:oMath>
                    </m:oMathPara>
                  </a14:m>
                  <a:endParaRPr lang="en-US" sz="3200" dirty="0"/>
                </a:p>
              </p:txBody>
            </p:sp>
          </mc:Choice>
          <mc:Fallback>
            <p:sp>
              <p:nvSpPr>
                <p:cNvPr id="13" name="Rectangle 12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66985" y="1690688"/>
                  <a:ext cx="885174" cy="595932"/>
                </a:xfrm>
                <a:prstGeom prst="rect">
                  <a:avLst/>
                </a:prstGeom>
                <a:blipFill>
                  <a:blip r:embed="rId6"/>
                  <a:stretch>
                    <a:fillRect r="-896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504584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Reconstruct an Image from eigen-basis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2" y="2874769"/>
            <a:ext cx="8029575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8521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eigenvectors of covariance matrix with largest eigenvalues – projects across dimensions of maximum variance</a:t>
            </a:r>
          </a:p>
          <a:p>
            <a:endParaRPr lang="en-US" dirty="0"/>
          </a:p>
          <a:p>
            <a:r>
              <a:rPr lang="en-US" dirty="0"/>
              <a:t>Is a linear transform of high dimensional data to a lower dimension whose components are uncorrelated (if data is Gaussian, uncorrelated implies statistical independence)</a:t>
            </a:r>
          </a:p>
          <a:p>
            <a:endParaRPr lang="en-US" dirty="0"/>
          </a:p>
          <a:p>
            <a:r>
              <a:rPr lang="en-US" dirty="0"/>
              <a:t>Is optimal when the you want to minimize the approximated mean square error of the projection</a:t>
            </a:r>
          </a:p>
        </p:txBody>
      </p:sp>
    </p:spTree>
    <p:extLst>
      <p:ext uri="{BB962C8B-B14F-4D97-AF65-F5344CB8AC3E}">
        <p14:creationId xmlns:p14="http://schemas.microsoft.com/office/powerpoint/2010/main" val="11074878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Works well if the data points are distributed throughout the hyperplane</a:t>
            </a:r>
          </a:p>
          <a:p>
            <a:endParaRPr lang="en-US" dirty="0"/>
          </a:p>
          <a:p>
            <a:r>
              <a:rPr lang="en-US" dirty="0"/>
              <a:t>Does not necessarily lead to good class </a:t>
            </a:r>
            <a:r>
              <a:rPr lang="en-US" dirty="0" err="1"/>
              <a:t>separability</a:t>
            </a:r>
            <a:r>
              <a:rPr lang="en-US" dirty="0"/>
              <a:t> – no guarantee that the components will be discriminable features</a:t>
            </a:r>
          </a:p>
          <a:p>
            <a:endParaRPr lang="en-US" dirty="0"/>
          </a:p>
          <a:p>
            <a:r>
              <a:rPr lang="en-US" dirty="0"/>
              <a:t>Will fail if data is highly non-linear or lies on more complicated manifolds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3459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Overview: Linear Discriminant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Statistical pattern recognition technique.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en-US" dirty="0"/>
              <a:t>Separates data into discrete groups via transformation into a space that </a:t>
            </a:r>
            <a:r>
              <a:rPr lang="en-US" i="1" dirty="0"/>
              <a:t>maximizes</a:t>
            </a:r>
            <a:r>
              <a:rPr lang="en-US" dirty="0"/>
              <a:t> ‘between-class’ separation while</a:t>
            </a:r>
            <a:r>
              <a:rPr lang="en-US" i="1" dirty="0"/>
              <a:t> minimizing </a:t>
            </a:r>
            <a:r>
              <a:rPr lang="en-US" dirty="0"/>
              <a:t>their ‘with-in class’ variability. 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en-US" dirty="0"/>
              <a:t>Looks for a projection where new directions maximally separate data.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1978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LDA Geometric View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162" y="1879716"/>
            <a:ext cx="8067675" cy="460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81040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Within Class scatter matrix </a:t>
                </a:r>
                <a:r>
                  <a:rPr lang="en-US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𝑐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𝑖</m:t>
                                </m:r>
                              </m:sub>
                            </m:sSub>
                          </m:sup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sym typeface="Wingdings" pitchFamily="2" charset="2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sym typeface="Wingdings" pitchFamily="2" charset="2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𝑇</m:t>
                            </m:r>
                          </m:sup>
                        </m:sSup>
                      </m:e>
                    </m:nary>
                  </m:oMath>
                </a14:m>
                <a:endParaRPr lang="en-US" dirty="0">
                  <a:sym typeface="Wingdings" pitchFamily="2" charset="2"/>
                </a:endParaRPr>
              </a:p>
              <a:p>
                <a:endParaRPr lang="en-US" dirty="0">
                  <a:sym typeface="Wingdings" pitchFamily="2" charset="2"/>
                </a:endParaRPr>
              </a:p>
              <a:p>
                <a:r>
                  <a:rPr lang="en-US" dirty="0">
                    <a:sym typeface="Wingdings" pitchFamily="2" charset="2"/>
                  </a:rPr>
                  <a:t>Between Class scatter matrix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𝑏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𝑐</m:t>
                        </m:r>
                      </m:sup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itchFamily="2" charset="2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𝜇</m:t>
                            </m:r>
                          </m:e>
                        </m:d>
                      </m:e>
                    </m:nary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itchFamily="2" charset="2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𝜇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𝑇</m:t>
                        </m:r>
                      </m:sup>
                    </m:sSup>
                  </m:oMath>
                </a14:m>
                <a:endParaRPr lang="en-US" dirty="0">
                  <a:sym typeface="Wingdings" pitchFamily="2" charset="2"/>
                </a:endParaRPr>
              </a:p>
              <a:p>
                <a:endParaRPr lang="en-US" dirty="0">
                  <a:sym typeface="Wingdings" pitchFamily="2" charset="2"/>
                </a:endParaRPr>
              </a:p>
              <a:p>
                <a:r>
                  <a:rPr lang="en-US" dirty="0">
                    <a:sym typeface="Wingdings" pitchFamily="2" charset="2"/>
                  </a:rPr>
                  <a:t>The goal for LDA is to find a projection matrix that maximizes the ratio of determinant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/>
                            <a:sym typeface="Wingdings" pitchFamily="2" charset="2"/>
                          </a:rPr>
                          <m:t>𝑆</m:t>
                        </m:r>
                      </m:e>
                      <m:sub>
                        <m:r>
                          <a:rPr lang="en-US" i="1" dirty="0">
                            <a:latin typeface="Cambria Math"/>
                            <a:sym typeface="Wingdings" pitchFamily="2" charset="2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dirty="0">
                    <a:sym typeface="Wingdings" pitchFamily="2" charset="2"/>
                  </a:rPr>
                  <a:t> to the determinant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/>
                            <a:sym typeface="Wingdings" pitchFamily="2" charset="2"/>
                          </a:rPr>
                          <m:t>𝑆</m:t>
                        </m:r>
                      </m:e>
                      <m:sub>
                        <m:r>
                          <a:rPr lang="en-US" i="1" dirty="0">
                            <a:latin typeface="Cambria Math"/>
                            <a:sym typeface="Wingdings" pitchFamily="2" charset="2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dirty="0">
                    <a:sym typeface="Wingdings" pitchFamily="2" charset="2"/>
                  </a:rPr>
                  <a:t> (Fisher’s Criterion)</a:t>
                </a:r>
              </a:p>
              <a:p>
                <a:pPr marL="0" indent="0">
                  <a:buNone/>
                </a:pPr>
                <a:endParaRPr lang="en-US" sz="1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𝚽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𝐿𝐷𝐴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/>
                            </a:rPr>
                            <m:t>max</m:t>
                          </m:r>
                        </m:fName>
                        <m:e>
                          <m:f>
                            <m:fPr>
                              <m:type m:val="li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𝚽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𝑏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/>
                                    </a:rPr>
                                    <m:t>𝚽</m:t>
                                  </m:r>
                                </m:e>
                              </m:d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𝚽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𝑤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/>
                                    </a:rPr>
                                    <m:t>𝚽</m:t>
                                  </m:r>
                                </m:e>
                              </m:d>
                            </m:den>
                          </m:f>
                        </m:e>
                      </m:func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sz="1600" dirty="0"/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i="1" dirty="0">
                            <a:latin typeface="Cambria Math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dirty="0"/>
                  <a:t> is non-singular then Fisher’s Criterion is maximized when the projection matrix comprises of eigenvectors from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𝑆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𝑤</m:t>
                            </m:r>
                          </m:sub>
                        </m:sSub>
                      </m:e>
                      <m:sup>
                        <m:r>
                          <a:rPr lang="en-US" i="1">
                            <a:latin typeface="Cambria Math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𝑏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78269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LDA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LDA is a statistical pattern recognition technique for separating samples into discrete groups.</a:t>
            </a:r>
          </a:p>
          <a:p>
            <a:endParaRPr lang="en-US" dirty="0"/>
          </a:p>
          <a:p>
            <a:r>
              <a:rPr lang="en-US" dirty="0"/>
              <a:t>LDA looks for directions that are efficient for </a:t>
            </a:r>
            <a:r>
              <a:rPr lang="en-US" b="1" i="1" dirty="0"/>
              <a:t>discriminating</a:t>
            </a:r>
            <a:r>
              <a:rPr lang="en-US" dirty="0"/>
              <a:t> data whereas PCA looks for data that are efficient for </a:t>
            </a:r>
            <a:r>
              <a:rPr lang="en-US" b="1" i="1" dirty="0"/>
              <a:t>representing</a:t>
            </a:r>
            <a:r>
              <a:rPr lang="en-US" dirty="0"/>
              <a:t>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769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Tonight’s Task: Image Orientation Detection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4 possible classes: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sup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sup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18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sup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27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sup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Image features will be provided for you </a:t>
                </a:r>
              </a:p>
              <a:p>
                <a:pPr lvl="1"/>
                <a:r>
                  <a:rPr lang="en-US" dirty="0"/>
                  <a:t>Histogram of Oriented Gradients</a:t>
                </a:r>
              </a:p>
              <a:p>
                <a:pPr lvl="1"/>
                <a:r>
                  <a:rPr lang="en-US" dirty="0"/>
                  <a:t>Spatial color moments (3 mean and 3 variance values of L, U, and V)</a:t>
                </a:r>
              </a:p>
              <a:p>
                <a:pPr lvl="1"/>
                <a:r>
                  <a:rPr lang="en-US" dirty="0"/>
                  <a:t>Normalized spatial color moments</a:t>
                </a:r>
              </a:p>
              <a:p>
                <a:pPr lvl="1"/>
                <a:r>
                  <a:rPr lang="en-US" dirty="0"/>
                  <a:t>Principal Component Analysis</a:t>
                </a:r>
              </a:p>
              <a:p>
                <a:pPr lvl="1"/>
                <a:r>
                  <a:rPr lang="en-US" dirty="0"/>
                  <a:t>Linear Discriminant Analysis</a:t>
                </a:r>
              </a:p>
              <a:p>
                <a:r>
                  <a:rPr lang="en-US" dirty="0"/>
                  <a:t>// TODO: Choose the combination of features and parameter values for training an SVM for classification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36745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Data: 2149 images of people on bikes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892" y="1872765"/>
            <a:ext cx="1486032" cy="2233246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110" y="1872765"/>
            <a:ext cx="1486032" cy="223324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28" y="1872765"/>
            <a:ext cx="1486032" cy="223324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674" y="1872765"/>
            <a:ext cx="1486032" cy="223324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456" y="1872765"/>
            <a:ext cx="1484628" cy="22311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834" y="1872765"/>
            <a:ext cx="1484628" cy="2231136"/>
          </a:xfrm>
          <a:prstGeom prst="rect">
            <a:avLst/>
          </a:prstGeom>
        </p:spPr>
      </p:pic>
      <p:pic>
        <p:nvPicPr>
          <p:cNvPr id="16" name="Content Placeholder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892" y="4275996"/>
            <a:ext cx="1486032" cy="223324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110" y="4275996"/>
            <a:ext cx="1486032" cy="223324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28" y="4275996"/>
            <a:ext cx="1486032" cy="223324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674" y="4275996"/>
            <a:ext cx="1486032" cy="223324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456" y="4275996"/>
            <a:ext cx="1484628" cy="223113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834" y="4275996"/>
            <a:ext cx="1484628" cy="223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8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Data: 626 images of people running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892" y="1872765"/>
            <a:ext cx="1486032" cy="223324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110" y="1872765"/>
            <a:ext cx="1486032" cy="22332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28" y="1872765"/>
            <a:ext cx="1486032" cy="22332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674" y="1872765"/>
            <a:ext cx="1486032" cy="22332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32" y="4275995"/>
            <a:ext cx="1484628" cy="223113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392" y="2062977"/>
            <a:ext cx="2766296" cy="184072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962" y="4472590"/>
            <a:ext cx="2762110" cy="183794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674" y="4275996"/>
            <a:ext cx="1486031" cy="223324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456" y="4275996"/>
            <a:ext cx="1484627" cy="223113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834" y="4275996"/>
            <a:ext cx="1484627" cy="223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731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Tonight’s Task: What’s included?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Training and Test data (raw): /train/all and /test/all</a:t>
            </a:r>
          </a:p>
          <a:p>
            <a:r>
              <a:rPr lang="en-US" dirty="0"/>
              <a:t>Python code: function_list.py and student.py</a:t>
            </a:r>
          </a:p>
          <a:p>
            <a:r>
              <a:rPr lang="en-US" dirty="0"/>
              <a:t>Random assignment and rotation of training and test images with extracted features: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img_idx</a:t>
            </a:r>
            <a:r>
              <a:rPr lang="en-US" dirty="0"/>
              <a:t>/</a:t>
            </a:r>
            <a:r>
              <a:rPr lang="en-US" dirty="0" err="1"/>
              <a:t>trainingdata.pckl</a:t>
            </a:r>
            <a:r>
              <a:rPr lang="en-US" dirty="0"/>
              <a:t> and /</a:t>
            </a:r>
            <a:r>
              <a:rPr lang="en-US" dirty="0" err="1"/>
              <a:t>img_idx</a:t>
            </a:r>
            <a:r>
              <a:rPr lang="en-US" dirty="0"/>
              <a:t>/</a:t>
            </a:r>
            <a:r>
              <a:rPr lang="en-US" dirty="0" err="1"/>
              <a:t>testingdata.pckl</a:t>
            </a:r>
            <a:r>
              <a:rPr lang="en-US" dirty="0"/>
              <a:t> – image indices</a:t>
            </a:r>
          </a:p>
          <a:p>
            <a:pPr lvl="1"/>
            <a:r>
              <a:rPr lang="en-US" dirty="0"/>
              <a:t>/features/</a:t>
            </a:r>
            <a:r>
              <a:rPr lang="en-US" dirty="0" err="1"/>
              <a:t>trainingdata</a:t>
            </a:r>
            <a:r>
              <a:rPr lang="en-US" dirty="0"/>
              <a:t>_*_8x8.pckl – training data features</a:t>
            </a:r>
          </a:p>
          <a:p>
            <a:pPr lvl="1"/>
            <a:r>
              <a:rPr lang="en-US" dirty="0"/>
              <a:t>/features/</a:t>
            </a:r>
            <a:r>
              <a:rPr lang="en-US" dirty="0" err="1"/>
              <a:t>testingdata</a:t>
            </a:r>
            <a:r>
              <a:rPr lang="en-US" dirty="0"/>
              <a:t>_*_8x8.pckl – testing data features</a:t>
            </a:r>
          </a:p>
          <a:p>
            <a:r>
              <a:rPr lang="en-US" dirty="0"/>
              <a:t>Conference and journal papers which concern image orientation detection: /papers/*.pdf</a:t>
            </a:r>
          </a:p>
          <a:p>
            <a:r>
              <a:rPr lang="en-US" dirty="0"/>
              <a:t>An overview SVMs &amp; the feature extraction approaches: /ppt/features.pptx</a:t>
            </a:r>
          </a:p>
        </p:txBody>
      </p:sp>
    </p:spTree>
    <p:extLst>
      <p:ext uri="{BB962C8B-B14F-4D97-AF65-F5344CB8AC3E}">
        <p14:creationId xmlns:p14="http://schemas.microsoft.com/office/powerpoint/2010/main" val="2234015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Overview: Histogram of Oriented Gradients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617741"/>
            <a:ext cx="8982075" cy="271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600200" y="64389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from </a:t>
            </a:r>
            <a:r>
              <a:rPr lang="en-US" dirty="0" err="1"/>
              <a:t>Dalal</a:t>
            </a:r>
            <a:r>
              <a:rPr lang="en-US" dirty="0"/>
              <a:t> and </a:t>
            </a:r>
            <a:r>
              <a:rPr lang="en-US" dirty="0" err="1"/>
              <a:t>Triggs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676400" y="4408967"/>
            <a:ext cx="8534400" cy="2104765"/>
            <a:chOff x="152400" y="4408966"/>
            <a:chExt cx="8534400" cy="2104765"/>
          </a:xfrm>
        </p:grpSpPr>
        <p:grpSp>
          <p:nvGrpSpPr>
            <p:cNvPr id="7" name="Group 6"/>
            <p:cNvGrpSpPr/>
            <p:nvPr/>
          </p:nvGrpSpPr>
          <p:grpSpPr>
            <a:xfrm>
              <a:off x="152400" y="4408966"/>
              <a:ext cx="8534400" cy="1001234"/>
              <a:chOff x="152400" y="4408966"/>
              <a:chExt cx="8534400" cy="1001234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219200" y="4419600"/>
                <a:ext cx="1066800" cy="9906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Normalize gamma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152400" y="4591734"/>
                <a:ext cx="7620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Input Image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2590800" y="4408966"/>
                <a:ext cx="1066800" cy="100123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Compute gradients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3962400" y="4408966"/>
                <a:ext cx="1524000" cy="100123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Weighted vote into spatial &amp; orientation cells</a:t>
                </a: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5791200" y="4408966"/>
                <a:ext cx="1371600" cy="100123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Normalize contrast over overlapping spatial blocks</a:t>
                </a: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7467600" y="4408966"/>
                <a:ext cx="1219200" cy="100123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Compute HOGs over detection Window</a:t>
                </a:r>
              </a:p>
            </p:txBody>
          </p:sp>
          <p:cxnSp>
            <p:nvCxnSpPr>
              <p:cNvPr id="23" name="Straight Arrow Connector 22"/>
              <p:cNvCxnSpPr>
                <a:stCxn id="17" idx="3"/>
                <a:endCxn id="19" idx="1"/>
              </p:cNvCxnSpPr>
              <p:nvPr/>
            </p:nvCxnSpPr>
            <p:spPr>
              <a:xfrm flipV="1">
                <a:off x="2286000" y="4909583"/>
                <a:ext cx="304800" cy="5317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>
                <a:stCxn id="19" idx="3"/>
                <a:endCxn id="20" idx="1"/>
              </p:cNvCxnSpPr>
              <p:nvPr/>
            </p:nvCxnSpPr>
            <p:spPr>
              <a:xfrm>
                <a:off x="3657600" y="4909583"/>
                <a:ext cx="304800" cy="0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>
                <a:stCxn id="20" idx="3"/>
                <a:endCxn id="21" idx="1"/>
              </p:cNvCxnSpPr>
              <p:nvPr/>
            </p:nvCxnSpPr>
            <p:spPr>
              <a:xfrm>
                <a:off x="5486400" y="4909583"/>
                <a:ext cx="304800" cy="0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>
                <a:stCxn id="21" idx="3"/>
                <a:endCxn id="22" idx="1"/>
              </p:cNvCxnSpPr>
              <p:nvPr/>
            </p:nvCxnSpPr>
            <p:spPr>
              <a:xfrm>
                <a:off x="7162800" y="4909583"/>
                <a:ext cx="304800" cy="0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>
                <a:stCxn id="18" idx="3"/>
                <a:endCxn id="17" idx="1"/>
              </p:cNvCxnSpPr>
              <p:nvPr/>
            </p:nvCxnSpPr>
            <p:spPr>
              <a:xfrm>
                <a:off x="914400" y="4914900"/>
                <a:ext cx="304800" cy="0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/>
            <p:cNvGrpSpPr/>
            <p:nvPr/>
          </p:nvGrpSpPr>
          <p:grpSpPr>
            <a:xfrm>
              <a:off x="1143000" y="5486400"/>
              <a:ext cx="2590800" cy="750332"/>
              <a:chOff x="1143000" y="5486400"/>
              <a:chExt cx="2590800" cy="750332"/>
            </a:xfrm>
          </p:grpSpPr>
          <p:sp>
            <p:nvSpPr>
              <p:cNvPr id="15" name="Right Brace 14"/>
              <p:cNvSpPr/>
              <p:nvPr/>
            </p:nvSpPr>
            <p:spPr>
              <a:xfrm rot="5400000">
                <a:off x="2286000" y="4343400"/>
                <a:ext cx="304800" cy="2590800"/>
              </a:xfrm>
              <a:prstGeom prst="rightBrac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1638300" y="5867400"/>
                <a:ext cx="1600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Preprocessing</a:t>
                </a: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3886200" y="5486400"/>
              <a:ext cx="1676400" cy="750332"/>
              <a:chOff x="3886200" y="5486400"/>
              <a:chExt cx="1676400" cy="750332"/>
            </a:xfrm>
          </p:grpSpPr>
          <p:sp>
            <p:nvSpPr>
              <p:cNvPr id="13" name="Right Brace 12"/>
              <p:cNvSpPr/>
              <p:nvPr/>
            </p:nvSpPr>
            <p:spPr>
              <a:xfrm rot="5400000">
                <a:off x="4572000" y="4800600"/>
                <a:ext cx="304800" cy="1676400"/>
              </a:xfrm>
              <a:prstGeom prst="rightBrac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924300" y="5867400"/>
                <a:ext cx="1600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Similar to SIFT</a:t>
                </a: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5493931" y="5486400"/>
              <a:ext cx="2001580" cy="1027331"/>
              <a:chOff x="5493931" y="5486400"/>
              <a:chExt cx="2001580" cy="1027331"/>
            </a:xfrm>
          </p:grpSpPr>
          <p:sp>
            <p:nvSpPr>
              <p:cNvPr id="11" name="Right Brace 10"/>
              <p:cNvSpPr/>
              <p:nvPr/>
            </p:nvSpPr>
            <p:spPr>
              <a:xfrm rot="5400000">
                <a:off x="6342321" y="4894521"/>
                <a:ext cx="304800" cy="1488558"/>
              </a:xfrm>
              <a:prstGeom prst="rightBrac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5493931" y="5867400"/>
                <a:ext cx="20015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Adjust for local gradient variations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04223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HOG Preprocessing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Normalize over gamma for luminance correction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r>
                  <a:rPr lang="en-US" dirty="0"/>
                  <a:t>Calculate gradient with mask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/>
                          </a:rPr>
                          <m:t>−1,0,1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</a:p>
              <a:p>
                <a:pPr lvl="1"/>
                <a:r>
                  <a:rPr lang="en-US" dirty="0"/>
                  <a:t>Larger masks (e.g., Sobel or 2-d Gaussian filtering) perform worse</a:t>
                </a:r>
              </a:p>
              <a:p>
                <a:pPr lvl="1"/>
                <a:r>
                  <a:rPr lang="en-US" dirty="0"/>
                  <a:t>Smoothing damages performance significantly</a:t>
                </a:r>
              </a:p>
              <a:p>
                <a:pPr lvl="1"/>
                <a:r>
                  <a:rPr lang="en-US" dirty="0"/>
                  <a:t>Color images have gradients per channel where the channel with the largest norm is used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24715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HOG Spatial and Orientation Cells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Each pixel calculates a weighted vote based on the orientation of the gradient centered on it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Calculate pixel orientation and magnitude</a:t>
                </a:r>
              </a:p>
              <a:p>
                <a:pPr lvl="1"/>
                <a:r>
                  <a:rPr lang="en-US" dirty="0"/>
                  <a:t>Orientation binned every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10</m:t>
                    </m:r>
                    <m:r>
                      <a:rPr lang="en-US" b="0" i="1" smtClean="0"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dirty="0"/>
                  <a:t> for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9</m:t>
                    </m:r>
                  </m:oMath>
                </a14:m>
                <a:r>
                  <a:rPr lang="en-US" dirty="0"/>
                  <a:t> bins between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0</m:t>
                    </m:r>
                    <m:r>
                      <a:rPr lang="en-US" b="0" i="1" smtClean="0">
                        <a:latin typeface="Cambria Math"/>
                        <a:ea typeface="Cambria Math"/>
                      </a:rPr>
                      <m:t>°→180°</m:t>
                    </m:r>
                  </m:oMath>
                </a14:m>
                <a:r>
                  <a:rPr lang="en-US" dirty="0"/>
                  <a:t> (unsigned) or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18</m:t>
                    </m:r>
                  </m:oMath>
                </a14:m>
                <a:r>
                  <a:rPr lang="en-US" dirty="0"/>
                  <a:t> bins between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0</m:t>
                    </m:r>
                    <m:r>
                      <a:rPr lang="en-US" i="1">
                        <a:latin typeface="Cambria Math"/>
                        <a:ea typeface="Cambria Math"/>
                      </a:rPr>
                      <m:t>°→</m:t>
                    </m:r>
                    <m:r>
                      <a:rPr lang="en-US" b="0" i="1" smtClean="0">
                        <a:latin typeface="Cambria Math"/>
                        <a:ea typeface="Cambria Math"/>
                      </a:rPr>
                      <m:t>360</m:t>
                    </m:r>
                    <m:r>
                      <a:rPr lang="en-US" i="1"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dirty="0"/>
                  <a:t> (signed)</a:t>
                </a:r>
              </a:p>
              <a:p>
                <a:pPr lvl="1"/>
                <a:r>
                  <a:rPr lang="en-US" dirty="0"/>
                  <a:t>Magnitude of the gradient = weight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1519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1072</Words>
  <Application>Microsoft Office PowerPoint</Application>
  <PresentationFormat>Widescreen</PresentationFormat>
  <Paragraphs>149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Wingdings</vt:lpstr>
      <vt:lpstr>Office Theme</vt:lpstr>
      <vt:lpstr>Applying Machine Learning to Image Data</vt:lpstr>
      <vt:lpstr>Tonight’s Task: Image Orientation Detection</vt:lpstr>
      <vt:lpstr>Tonight’s Task: Image Orientation Detection</vt:lpstr>
      <vt:lpstr>Training Data: 2149 images of people on bikes</vt:lpstr>
      <vt:lpstr>Testing Data: 626 images of people running</vt:lpstr>
      <vt:lpstr>Tonight’s Task: What’s included?</vt:lpstr>
      <vt:lpstr>Overview: Histogram of Oriented Gradients</vt:lpstr>
      <vt:lpstr>HOG Preprocessing</vt:lpstr>
      <vt:lpstr>HOG Spatial and Orientation Cells</vt:lpstr>
      <vt:lpstr>HOG Contrast Normalization</vt:lpstr>
      <vt:lpstr>HOG Example</vt:lpstr>
      <vt:lpstr>Overview: Spatial Color Moments</vt:lpstr>
      <vt:lpstr>Overview: Normalized Spatial Color Moments</vt:lpstr>
      <vt:lpstr>Overview: Principal Component Analysis</vt:lpstr>
      <vt:lpstr>PCA</vt:lpstr>
      <vt:lpstr>PCA</vt:lpstr>
      <vt:lpstr>PCA</vt:lpstr>
      <vt:lpstr>PCA Example</vt:lpstr>
      <vt:lpstr>PCA Example</vt:lpstr>
      <vt:lpstr>PCA Example</vt:lpstr>
      <vt:lpstr>PCA Summary</vt:lpstr>
      <vt:lpstr>PCA Summary</vt:lpstr>
      <vt:lpstr>Overview: Linear Discriminant Analysis</vt:lpstr>
      <vt:lpstr>LDA Geometric View</vt:lpstr>
      <vt:lpstr>LDA</vt:lpstr>
      <vt:lpstr>LDA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Applying Machine Learning to Image Data</dc:title>
  <dc:creator>Jonathon Smereka</dc:creator>
  <cp:lastModifiedBy>Jonathon Smereka</cp:lastModifiedBy>
  <cp:revision>1</cp:revision>
  <dcterms:created xsi:type="dcterms:W3CDTF">2017-03-27T01:59:47Z</dcterms:created>
  <dcterms:modified xsi:type="dcterms:W3CDTF">2017-03-27T02:00:51Z</dcterms:modified>
</cp:coreProperties>
</file>

<file path=docProps/thumbnail.jpeg>
</file>